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9" r:id="rId3"/>
    <p:sldId id="260" r:id="rId4"/>
    <p:sldId id="258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9003" autoAdjust="0"/>
  </p:normalViewPr>
  <p:slideViewPr>
    <p:cSldViewPr snapToGrid="0">
      <p:cViewPr>
        <p:scale>
          <a:sx n="72" d="100"/>
          <a:sy n="72" d="100"/>
        </p:scale>
        <p:origin x="42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A6D99D3-ED46-4865-8549-49108C5A34D4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DE68A7D-FDEB-48E9-8A80-BF423FC35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572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فرق تفکر و تعقل؟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68A7D-FDEB-48E9-8A80-BF423FC35BA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498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مگر از گزاره های جزئی </a:t>
            </a:r>
            <a:r>
              <a:rPr lang="fa-IR" dirty="0" err="1"/>
              <a:t>نمی</a:t>
            </a:r>
            <a:r>
              <a:rPr lang="fa-IR" dirty="0"/>
              <a:t> توان به گزاره کلی رسید؟ عقل همان فطرت است؟ توجه نفسانی چه ارتباطی با عقل دارد؟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68A7D-FDEB-48E9-8A80-BF423FC35BA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98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فرق عقل عملی با الهام؟</a:t>
            </a:r>
            <a:endParaRPr lang="en-US" dirty="0"/>
          </a:p>
          <a:p>
            <a:r>
              <a:rPr lang="fa-IR" dirty="0"/>
              <a:t>گزاره های عقلی قران چجوری در </a:t>
            </a:r>
            <a:r>
              <a:rPr lang="fa-IR" dirty="0" err="1"/>
              <a:t>ماهم</a:t>
            </a:r>
            <a:r>
              <a:rPr lang="fa-IR" dirty="0"/>
              <a:t> الهام می شود؟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68A7D-FDEB-48E9-8A80-BF423FC35BA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04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علم </a:t>
            </a:r>
            <a:r>
              <a:rPr lang="fa-IR" dirty="0" err="1"/>
              <a:t>تفصیلی</a:t>
            </a:r>
            <a:r>
              <a:rPr lang="fa-IR" dirty="0"/>
              <a:t>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68A7D-FDEB-48E9-8A80-BF423FC35BA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92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وحی کجاست؟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68A7D-FDEB-48E9-8A80-BF423FC35BA8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41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802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8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84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9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67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40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370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7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25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FF49B96-4E3A-4703-99B4-37C2DE4AD9C7}" type="datetimeFigureOut">
              <a:rPr lang="fa-IR" smtClean="0"/>
              <a:t>18/01/1445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1FA959-E24F-4C20-941F-FC0CA31E98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45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A162-EC63-E62F-FCC4-4A33AB753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dirty="0">
                <a:cs typeface="B Lotus" panose="00000400000000000000" pitchFamily="2" charset="-78"/>
              </a:rPr>
              <a:t>تبیین عناصر ساختار </a:t>
            </a:r>
            <a:r>
              <a:rPr lang="fa-IR" sz="5400" dirty="0" err="1">
                <a:cs typeface="B Lotus" panose="00000400000000000000" pitchFamily="2" charset="-78"/>
              </a:rPr>
              <a:t>وجودی</a:t>
            </a:r>
            <a:r>
              <a:rPr lang="fa-IR" sz="5400" dirty="0">
                <a:cs typeface="B Lotus" panose="00000400000000000000" pitchFamily="2" charset="-78"/>
              </a:rPr>
              <a:t> انسان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887D0-AE0B-308E-26D4-222229231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>
              <a:cs typeface="B Lotus" panose="00000400000000000000" pitchFamily="2" charset="-78"/>
            </a:endParaRPr>
          </a:p>
          <a:p>
            <a:r>
              <a:rPr lang="fa-IR" dirty="0" err="1">
                <a:cs typeface="B Lotus" panose="00000400000000000000" pitchFamily="2" charset="-78"/>
              </a:rPr>
              <a:t>کارگروه</a:t>
            </a:r>
            <a:r>
              <a:rPr lang="fa-IR" dirty="0">
                <a:cs typeface="B Lotus" panose="00000400000000000000" pitchFamily="2" charset="-78"/>
              </a:rPr>
              <a:t> ریحانه </a:t>
            </a:r>
            <a:r>
              <a:rPr lang="fa-IR" dirty="0" err="1">
                <a:cs typeface="B Lotus" panose="00000400000000000000" pitchFamily="2" charset="-78"/>
              </a:rPr>
              <a:t>شناسی</a:t>
            </a:r>
            <a:r>
              <a:rPr lang="fa-IR" dirty="0">
                <a:cs typeface="B Lotus" panose="00000400000000000000" pitchFamily="2" charset="-78"/>
              </a:rPr>
              <a:t> باشگاه قرآنی نور</a:t>
            </a:r>
          </a:p>
        </p:txBody>
      </p:sp>
      <p:pic>
        <p:nvPicPr>
          <p:cNvPr id="1028" name="Picture 4" descr="عکس بسم الله الرحمن الرحیم - عکس">
            <a:extLst>
              <a:ext uri="{FF2B5EF4-FFF2-40B4-BE49-F238E27FC236}">
                <a16:creationId xmlns:a16="http://schemas.microsoft.com/office/drawing/2014/main" id="{30B5E8B6-684A-CE97-6C91-5BBFB279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50" y="318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CA72E-4580-FD8C-5F10-261523DC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529" y="4870173"/>
            <a:ext cx="1437861" cy="1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7653-34C6-3E86-73FB-1737EF00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وهم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6B56-3126-B0C8-068B-843CFAAF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ارتباط دادن ادراکات حسی و خیالی با هم : گزاره های خبری اعلام می شود: می توانند با خارج از ذهن انطباق داشته یا نداشته باشند (صدق یا کذب) 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قوه وهم: گزاره های تولیدی آن بدون اینکه از نظر صدق و کذب یا اولویت سنجی بررسی شوند، مبنای عمل قرار گیرند. </a:t>
            </a: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شناخت های حاصل از قوه وهم: ظن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5096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2935-C724-3D2A-265E-B3016C60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تفکر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39A6-ECCB-FE85-784C-ED3DF4FE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فکر: رفت و برگشت بین قوای ادراکی است که زمینه ساز علوم و ادراکات 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تقویت حواس، خیال و وهم، و افزایش علم به گزاره های عقلی: تقویت تفکر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عهده دار ارتباط بین گزاره های جزئی با حقایق کلی و حقیقی عقل است: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استفتاء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کننده از عقل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محل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رجوعش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عقل باشد، تفکر و اگر محل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رجوعش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هوای نفس برای موجه سازی باشد،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تفکیر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است. </a:t>
            </a:r>
          </a:p>
        </p:txBody>
      </p:sp>
    </p:spTree>
    <p:extLst>
      <p:ext uri="{BB962C8B-B14F-4D97-AF65-F5344CB8AC3E}">
        <p14:creationId xmlns:p14="http://schemas.microsoft.com/office/powerpoint/2010/main" val="377968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9C40-E035-4871-B5E5-312D7AFA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عقل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42CB-33E0-42B4-0C43-4C7AAF52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عقل: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عهده دار ارتباط بین تصاویر و مفاهیم با حقایق کلی و حقیقی : گزاره های عقلی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گزاره های عقلی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لازم است با توجه به اولویت به عنوان‌ معیارهای حقیقی زندگی مورد توجه واقع شوند. 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جملات خبری و بین و گزاره های کلی در </a:t>
            </a:r>
            <a:r>
              <a:rPr lang="fa-I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ایات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روایات: گزاره های عقلی: واژه کل یا </a:t>
            </a:r>
            <a:r>
              <a:rPr lang="fa-I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جنس و یا </a:t>
            </a:r>
            <a:r>
              <a:rPr lang="fa-I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موصولات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9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8D62-872A-A5D3-9962-B411826E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الهام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F142-AF5F-205C-0699-BA7CCE9A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قوه تشخیص عقل، همراه و همگام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الهامی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جانب خداوند است  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واسطه قرین بودن دو قوه عقل و الهام گاهی به جای یکدیگر استفاده می شوند.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الهام: دریافت غیب خود توسط القا کننده درونی: آگاهی به فجور و تقوای خود 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فعالسازی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الهام به وسیله تعقل و تفکر و تغییر صحیح در معلومات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حصولی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(گزاره عقلی) 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ارزش گذاری معلومات: درستی یا نادرستی ان با حق سنجیده شود و سپس در معرض کاربرد قرار بگیرد: خطاب باید یا نباید از ناحیه الهام الهی به فرد القا می شود. </a:t>
            </a: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مواجهه با مسائل زندگی، تعیین راه های متعدد به عهده قوه تفکر، تشخیص درستی راه به عهده قوه تعقل، و ورود یا عدم ورود به آن مسیر، به عهده قوه </a:t>
            </a:r>
            <a:r>
              <a:rPr lang="fa-I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ملهمه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7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4C2E-F815-FE59-6E34-162571A3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ایمان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75B0D-ADD5-6697-24B8-FFCD6A05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ایمان: پذیرش علم عقلانی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متقن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ارامش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امنیت را در وجود انسان به ارمغان می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اورد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ایمان اولین مرتبه به فعلیت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امدن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هر عمل و واسطه نزول علم به عمل  است. 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لزوما هر علمی به عمل ختم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شود؛ پس از شکل گیری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بایدها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نبایدها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لازم است ان را با تمام وجود بپذیرد و سپس آن را به مرحله فعلیت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دراورد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ایمان دارای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مراتبی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متناسب با علم و درک فرد: هر چقدر ایمان ما به یک گزاره بیشتر باشد در عمل به ان و نیز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استمرارش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جدیت بیشتری از خود نشان می دهیم.  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نبودن علم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تفصیلی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عامل مهمی برای نرسیدن به ایمان به شمار می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رسيدن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حس </a:t>
            </a:r>
            <a:r>
              <a:rPr lang="fa-I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رضایتمندی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</a:t>
            </a:r>
            <a:r>
              <a:rPr lang="fa-I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زندگي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مرهون ایمان همراه با عمل و نتیجه است‌. </a:t>
            </a: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حوادث و رخدادهای زندگی همگی بهانه ای هستند تا انسان بتواند در معرکه عمل، با اتکا به علم و ایمان حقیقی، احسن عمل را انتخاب نموده و به علم و ایمانی بالاتر دست یابد. به افزایش علم و ایمانی که در اثر احسن عمل برای انسان حاصل می شود، هدایت می گویند.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5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4C2E-F815-FE59-6E34-162571A3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فعل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75B0D-ADD5-6697-24B8-FFCD6A05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سیری است که در وجود انسان از مرحله ایمان و پذیرش تا عمل صورت می گیرد و در واقع سیر قدرت یافتن اراده برای به کار گرفتن جوارح است که به عمل ختم می شود. گرایش، انگیزه، طلب، صبر، عزم، اراده، نیت، خلوص و... اجزاء فعل هستند.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آنگاه که انسان برای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نیاز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خود به چاره اندیشی افتاده و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طلب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او به جریان افتد مرحله اراده او فعال شده. به واسطه این فعال شدن به سمت عمل تحریک و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گرایش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شدید پیدا می نماید. به حالتی که انسان به طور قطع و یقین و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جزمیت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بخواهد به مطلوب خود برسد، مرحله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عزم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گویند. مرحله ای از فعل که فرد عمل خاصی را تعیین می کند و درصدد انجام ان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برمی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ایدبه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مرحله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قصد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شناسیم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به قصد باطنی و مخفی هر عملی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گفته می شود. 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سرچشمه هر عمل اختیاری انسان را نیت و قصد او دانست و همچنین منشا نیت و قصد را عزم و اراده ای که به فرد انگیزه  انجام ان کار را داده دانست. عزم و اراده خود از ایمان و ایمان از علم جزئی نشات گرفته است.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کسالت، تنبلی و عجله از آسیب های فعل هستند.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461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0F23-B46C-2D16-C98A-22763EBD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توجه نفسانی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4A80-A32B-6D83-40F6-EC81F5BE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قوه و توانی است که می تواند بر مجموعه توان های خود مدیریت کند یا براساس معیارهای حق است یا براساس نبود آن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جهت گیری کلی زندگی انسان را مشخص می کند (رشد) و اگر به بیراهه میل کند، همه قوا در بیراهه مصرف می شوند (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غی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توجه به عقل: ذکر ≠ غفلت</a:t>
            </a:r>
          </a:p>
          <a:p>
            <a:pPr>
              <a:lnSpc>
                <a:spcPct val="150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5C69F2-691F-D440-1351-8101AABB1C76}"/>
              </a:ext>
            </a:extLst>
          </p:cNvPr>
          <p:cNvSpPr/>
          <p:nvPr/>
        </p:nvSpPr>
        <p:spPr>
          <a:xfrm>
            <a:off x="5311674" y="3302324"/>
            <a:ext cx="1025060" cy="8561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عقل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58FAB7-CB81-E791-83D6-FDB332F5614A}"/>
              </a:ext>
            </a:extLst>
          </p:cNvPr>
          <p:cNvSpPr/>
          <p:nvPr/>
        </p:nvSpPr>
        <p:spPr>
          <a:xfrm>
            <a:off x="5235959" y="5667921"/>
            <a:ext cx="1025060" cy="8561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هوای نفس</a:t>
            </a: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BCA31F09-CEE3-5A60-E895-35D3E42E215E}"/>
              </a:ext>
            </a:extLst>
          </p:cNvPr>
          <p:cNvSpPr/>
          <p:nvPr/>
        </p:nvSpPr>
        <p:spPr>
          <a:xfrm>
            <a:off x="4595297" y="4251669"/>
            <a:ext cx="2457814" cy="124152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ساختار </a:t>
            </a:r>
            <a:r>
              <a:rPr lang="fa-IR" dirty="0" err="1">
                <a:cs typeface="B Nazanin" panose="00000400000000000000" pitchFamily="2" charset="-78"/>
              </a:rPr>
              <a:t>وجودی</a:t>
            </a:r>
            <a:r>
              <a:rPr lang="fa-IR" dirty="0">
                <a:cs typeface="B Nazanin" panose="00000400000000000000" pitchFamily="2" charset="-78"/>
              </a:rPr>
              <a:t> انسان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77E7CAB-C003-B5F2-7475-0F183BA84C47}"/>
              </a:ext>
            </a:extLst>
          </p:cNvPr>
          <p:cNvSpPr/>
          <p:nvPr/>
        </p:nvSpPr>
        <p:spPr>
          <a:xfrm>
            <a:off x="3654688" y="5282553"/>
            <a:ext cx="716377" cy="1241526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dirty="0" err="1">
                <a:cs typeface="B Nazanin" panose="00000400000000000000" pitchFamily="2" charset="-78"/>
              </a:rPr>
              <a:t>غی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FA86BB7-F363-69E6-860F-749715E96381}"/>
              </a:ext>
            </a:extLst>
          </p:cNvPr>
          <p:cNvSpPr/>
          <p:nvPr/>
        </p:nvSpPr>
        <p:spPr>
          <a:xfrm rot="10800000">
            <a:off x="3654688" y="3455937"/>
            <a:ext cx="716377" cy="1241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رشد</a:t>
            </a:r>
          </a:p>
        </p:txBody>
      </p:sp>
    </p:spTree>
    <p:extLst>
      <p:ext uri="{BB962C8B-B14F-4D97-AF65-F5344CB8AC3E}">
        <p14:creationId xmlns:p14="http://schemas.microsoft.com/office/powerpoint/2010/main" val="277962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3CDC-4359-22C4-0C61-CCF993E1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 err="1">
                <a:cs typeface="B Nazanin" panose="00000400000000000000" pitchFamily="2" charset="-78"/>
              </a:rPr>
              <a:t>اللهم</a:t>
            </a:r>
            <a:r>
              <a:rPr lang="fa-IR" sz="4800" dirty="0">
                <a:cs typeface="B Nazanin" panose="00000400000000000000" pitchFamily="2" charset="-78"/>
              </a:rPr>
              <a:t> </a:t>
            </a:r>
            <a:r>
              <a:rPr lang="fa-IR" sz="4800" dirty="0" err="1">
                <a:cs typeface="B Nazanin" panose="00000400000000000000" pitchFamily="2" charset="-78"/>
              </a:rPr>
              <a:t>صل</a:t>
            </a:r>
            <a:r>
              <a:rPr lang="fa-IR" sz="4800" dirty="0">
                <a:cs typeface="B Nazanin" panose="00000400000000000000" pitchFamily="2" charset="-78"/>
              </a:rPr>
              <a:t> علی محمد و آل محمد و </a:t>
            </a:r>
            <a:r>
              <a:rPr lang="fa-IR" sz="4800" dirty="0" err="1">
                <a:cs typeface="B Nazanin" panose="00000400000000000000" pitchFamily="2" charset="-78"/>
              </a:rPr>
              <a:t>عجل</a:t>
            </a:r>
            <a:r>
              <a:rPr lang="fa-IR" sz="4800" dirty="0">
                <a:cs typeface="B Nazanin" panose="00000400000000000000" pitchFamily="2" charset="-78"/>
              </a:rPr>
              <a:t> </a:t>
            </a:r>
            <a:r>
              <a:rPr lang="fa-IR" sz="4800" dirty="0" err="1">
                <a:cs typeface="B Nazanin" panose="00000400000000000000" pitchFamily="2" charset="-78"/>
              </a:rPr>
              <a:t>فرجهم</a:t>
            </a:r>
            <a:br>
              <a:rPr lang="fa-IR" sz="4800" dirty="0">
                <a:cs typeface="B Nazanin" panose="00000400000000000000" pitchFamily="2" charset="-78"/>
              </a:rPr>
            </a:br>
            <a:endParaRPr lang="fa-IR" sz="4800" dirty="0"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9F4F-8C7D-BC73-3D12-B20EC2AFF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78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C1DB-869A-5501-F163-520710A6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مسیر تحقق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D321D-B849-6940-FD51-0C0788E4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6" name="Picture 4" descr="۱۰ نشانه اثبات اینکه در مسیر تحقق افسانه شخصی و هدف برتر خود قرار دارید! -  راستمرد">
            <a:extLst>
              <a:ext uri="{FF2B5EF4-FFF2-40B4-BE49-F238E27FC236}">
                <a16:creationId xmlns:a16="http://schemas.microsoft.com/office/drawing/2014/main" id="{CB8708D8-16AB-CE40-9429-A14384BF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0" y="2097287"/>
            <a:ext cx="8605630" cy="41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1D11-91CC-FB2F-0EBF-7CECE3E1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27B7-1EE0-EA91-A134-CA1DEA19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853441"/>
            <a:ext cx="9872871" cy="4038600"/>
          </a:xfrm>
        </p:spPr>
        <p:txBody>
          <a:bodyPr/>
          <a:lstStyle/>
          <a:p>
            <a:r>
              <a:rPr lang="fa-IR" dirty="0" err="1">
                <a:cs typeface="B Nazanin" panose="00000400000000000000" pitchFamily="2" charset="-78"/>
              </a:rPr>
              <a:t>نمی</a:t>
            </a:r>
            <a:r>
              <a:rPr lang="fa-IR" dirty="0">
                <a:cs typeface="B Nazanin" panose="00000400000000000000" pitchFamily="2" charset="-78"/>
              </a:rPr>
              <a:t> دانم چه کار می توانم بکنم؟ </a:t>
            </a:r>
          </a:p>
          <a:p>
            <a:r>
              <a:rPr lang="fa-IR" dirty="0" err="1">
                <a:cs typeface="B Nazanin" panose="00000400000000000000" pitchFamily="2" charset="-78"/>
              </a:rPr>
              <a:t>نمی</a:t>
            </a:r>
            <a:r>
              <a:rPr lang="fa-IR" dirty="0">
                <a:cs typeface="B Nazanin" panose="00000400000000000000" pitchFamily="2" charset="-78"/>
              </a:rPr>
              <a:t> دانم چه کاری باید بکنم؟</a:t>
            </a:r>
          </a:p>
          <a:p>
            <a:r>
              <a:rPr lang="fa-IR" dirty="0">
                <a:cs typeface="B Nazanin" panose="00000400000000000000" pitchFamily="2" charset="-78"/>
              </a:rPr>
              <a:t>بین این همه کار کدام یک اولویت دارد و وظیفه من است؟</a:t>
            </a:r>
          </a:p>
          <a:p>
            <a:r>
              <a:rPr lang="fa-IR" dirty="0">
                <a:cs typeface="B Nazanin" panose="00000400000000000000" pitchFamily="2" charset="-78"/>
              </a:rPr>
              <a:t>می دانم چه باید بکنم ولی در عمل سستی و تنبلی دارم!</a:t>
            </a:r>
          </a:p>
          <a:p>
            <a:r>
              <a:rPr lang="fa-IR" dirty="0">
                <a:cs typeface="B Nazanin" panose="00000400000000000000" pitchFamily="2" charset="-78"/>
              </a:rPr>
              <a:t>...</a:t>
            </a:r>
          </a:p>
          <a:p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534D7-200B-7999-E789-03461C7C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95" y="2985655"/>
            <a:ext cx="5139993" cy="31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B07D-4B09-7682-E929-B12E3E9D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ریشه مشکلات در کجاست؟</a:t>
            </a:r>
          </a:p>
        </p:txBody>
      </p:sp>
      <p:pic>
        <p:nvPicPr>
          <p:cNvPr id="2052" name="Picture 4" descr="ریشه یابی نارضایتی ها تنها راه جلوگیری از تکرار اعتراضات – پایگاه خبری  تحلیلی شهر آبسرد دماوند">
            <a:extLst>
              <a:ext uri="{FF2B5EF4-FFF2-40B4-BE49-F238E27FC236}">
                <a16:creationId xmlns:a16="http://schemas.microsoft.com/office/drawing/2014/main" id="{52CC43F9-8381-A7FC-B561-46332A51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21" y="2360987"/>
            <a:ext cx="4193410" cy="31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9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16AA-87EB-92CA-9B43-27431EFA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دفترچه راهنما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D50A-65DB-683B-CEF0-AC7A249D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استفاده درست</a:t>
            </a:r>
          </a:p>
          <a:p>
            <a:r>
              <a:rPr lang="fa-IR" dirty="0">
                <a:cs typeface="B Nazanin" panose="00000400000000000000" pitchFamily="2" charset="-78"/>
              </a:rPr>
              <a:t>حفظ و نگهداری</a:t>
            </a:r>
          </a:p>
          <a:p>
            <a:r>
              <a:rPr lang="fa-IR" dirty="0">
                <a:cs typeface="B Nazanin" panose="00000400000000000000" pitchFamily="2" charset="-78"/>
              </a:rPr>
              <a:t>عیب یابی و تعمیر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2CB98-25D0-5902-8011-64653FC0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29" y="2057400"/>
            <a:ext cx="5493414" cy="38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DBFB-AECB-79F1-83EA-3F7F3064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حقیقت انسان نه مذکر و نه مونث!</a:t>
            </a:r>
            <a:endParaRPr lang="fa-IR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67DA-DDC6-43B1-BA7E-1EF4D22B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زن و مرد بودن: 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حقیقت انسان     : </a:t>
            </a:r>
            <a:r>
              <a:rPr lang="fa-IR" dirty="0" err="1">
                <a:cs typeface="B Nazanin" panose="00000400000000000000" pitchFamily="2" charset="-78"/>
              </a:rPr>
              <a:t>نفخه</a:t>
            </a:r>
            <a:r>
              <a:rPr lang="fa-IR" dirty="0">
                <a:cs typeface="B Nazanin" panose="00000400000000000000" pitchFamily="2" charset="-78"/>
              </a:rPr>
              <a:t> الهی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کسب افتخار و فهم حقارت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نقش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E03EF-5E46-04E2-A849-7A929E04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16" y="2260108"/>
            <a:ext cx="6909837" cy="3390139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B591818-FA6D-8CF0-CD5F-CA41D4096681}"/>
              </a:ext>
            </a:extLst>
          </p:cNvPr>
          <p:cNvSpPr/>
          <p:nvPr/>
        </p:nvSpPr>
        <p:spPr>
          <a:xfrm>
            <a:off x="8118764" y="2812473"/>
            <a:ext cx="243840" cy="216130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E5386A1-BE2D-9B0F-A095-094F38540863}"/>
              </a:ext>
            </a:extLst>
          </p:cNvPr>
          <p:cNvSpPr/>
          <p:nvPr/>
        </p:nvSpPr>
        <p:spPr>
          <a:xfrm>
            <a:off x="9170672" y="2427317"/>
            <a:ext cx="243840" cy="216130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D897F81-A4E3-DA25-F57B-97C38F0A1D71}"/>
              </a:ext>
            </a:extLst>
          </p:cNvPr>
          <p:cNvSpPr/>
          <p:nvPr/>
        </p:nvSpPr>
        <p:spPr>
          <a:xfrm>
            <a:off x="8498711" y="1217768"/>
            <a:ext cx="1169448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chemeClr val="bg1"/>
                </a:solidFill>
                <a:latin typeface="Corbel" panose="020B0503020204020204"/>
                <a:ea typeface="+mn-ea"/>
                <a:cs typeface="B Nazanin" panose="00000400000000000000" pitchFamily="2" charset="-7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حواس</a:t>
            </a:r>
            <a:r>
              <a:rPr lang="fa-IR" sz="1400" kern="1200" dirty="0"/>
              <a:t> 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555687-E24F-6DE8-BD7C-1AC8E2101CBB}"/>
              </a:ext>
            </a:extLst>
          </p:cNvPr>
          <p:cNvSpPr/>
          <p:nvPr/>
        </p:nvSpPr>
        <p:spPr>
          <a:xfrm>
            <a:off x="6861484" y="1217768"/>
            <a:ext cx="1169448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chemeClr val="bg1"/>
                </a:solidFill>
                <a:latin typeface="Corbel" panose="020B0503020204020204"/>
                <a:ea typeface="+mn-ea"/>
                <a:cs typeface="B Nazanin" panose="00000400000000000000" pitchFamily="2" charset="-7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خیال</a:t>
            </a:r>
            <a:endParaRPr lang="fa-IR" sz="1400" kern="1200" dirty="0">
              <a:solidFill>
                <a:schemeClr val="bg1"/>
              </a:solidFill>
              <a:latin typeface="Corbel" panose="020B0503020204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DB6CAFF-A180-9198-EF59-71B0970C2E37}"/>
              </a:ext>
            </a:extLst>
          </p:cNvPr>
          <p:cNvSpPr/>
          <p:nvPr/>
        </p:nvSpPr>
        <p:spPr>
          <a:xfrm>
            <a:off x="5224256" y="1217768"/>
            <a:ext cx="1169448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chemeClr val="bg1"/>
                </a:solidFill>
                <a:latin typeface="Corbel" panose="020B0503020204020204"/>
                <a:ea typeface="+mn-ea"/>
                <a:cs typeface="B Nazanin" panose="00000400000000000000" pitchFamily="2" charset="-7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وهم</a:t>
            </a:r>
            <a:endParaRPr lang="fa-IR" sz="1400" kern="1200" dirty="0">
              <a:solidFill>
                <a:schemeClr val="bg1"/>
              </a:solidFill>
              <a:latin typeface="Corbel" panose="020B0503020204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38DCD7-D988-8278-61CD-82F8C0FB789F}"/>
              </a:ext>
            </a:extLst>
          </p:cNvPr>
          <p:cNvSpPr/>
          <p:nvPr/>
        </p:nvSpPr>
        <p:spPr>
          <a:xfrm>
            <a:off x="3565959" y="1217768"/>
            <a:ext cx="1169448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chemeClr val="bg1"/>
                </a:solidFill>
                <a:latin typeface="Corbel" panose="020B0503020204020204"/>
                <a:ea typeface="+mn-ea"/>
                <a:cs typeface="B Nazanin" panose="00000400000000000000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عقل</a:t>
            </a:r>
            <a:endParaRPr lang="fa-IR" sz="1400" kern="1200" dirty="0">
              <a:solidFill>
                <a:schemeClr val="bg1"/>
              </a:solidFill>
              <a:latin typeface="Corbel" panose="020B0503020204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4508D1-A651-AB5D-E7F6-CC464749058A}"/>
              </a:ext>
            </a:extLst>
          </p:cNvPr>
          <p:cNvSpPr/>
          <p:nvPr/>
        </p:nvSpPr>
        <p:spPr>
          <a:xfrm>
            <a:off x="1949800" y="1217768"/>
            <a:ext cx="1169448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992" tIns="151992" rIns="151992" bIns="151992" numCol="1" spcCol="1270" anchor="ctr" anchorCtr="0">
            <a:noAutofit/>
          </a:bodyPr>
          <a:lstStyle/>
          <a:p>
            <a:pPr marL="0" lvl="0" indent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kern="1200" dirty="0">
                <a:cs typeface="B Nazanin" panose="00000400000000000000" pitchFamily="2" charset="-78"/>
              </a:rPr>
              <a:t>قلب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1C93BA8-15CC-459D-3F79-BADCFD23F67F}"/>
              </a:ext>
            </a:extLst>
          </p:cNvPr>
          <p:cNvSpPr/>
          <p:nvPr/>
        </p:nvSpPr>
        <p:spPr>
          <a:xfrm>
            <a:off x="8498718" y="2117706"/>
            <a:ext cx="1169449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rgbClr val="FFFFFF"/>
                </a:solidFill>
                <a:latin typeface="Corbel" panose="020B0503020204020204"/>
                <a:ea typeface="+mn-ea"/>
                <a:cs typeface="B Nazanin" panose="00000400000000000000" pitchFamily="2" charset="-78"/>
              </a:rPr>
              <a:t>ادراکات حسی</a:t>
            </a:r>
            <a:r>
              <a:rPr lang="fa-IR" sz="1400" kern="1200" dirty="0"/>
              <a:t>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D53A4B2-498B-9158-548C-AB8AFFB545F1}"/>
              </a:ext>
            </a:extLst>
          </p:cNvPr>
          <p:cNvSpPr/>
          <p:nvPr/>
        </p:nvSpPr>
        <p:spPr>
          <a:xfrm>
            <a:off x="6861488" y="2117706"/>
            <a:ext cx="1169449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rgbClr val="FFFFFF"/>
                </a:solidFill>
                <a:latin typeface="Corbel" panose="020B0503020204020204"/>
                <a:ea typeface="+mn-ea"/>
                <a:cs typeface="B Nazanin" panose="00000400000000000000" pitchFamily="2" charset="-78"/>
              </a:rPr>
              <a:t>ادراکات خیالی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5783E16-33A1-F4D2-1010-6171CEC26B90}"/>
              </a:ext>
            </a:extLst>
          </p:cNvPr>
          <p:cNvSpPr/>
          <p:nvPr/>
        </p:nvSpPr>
        <p:spPr>
          <a:xfrm>
            <a:off x="5242372" y="2148262"/>
            <a:ext cx="1169449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rgbClr val="FFFFFF"/>
                </a:solidFill>
                <a:latin typeface="Corbel" panose="020B0503020204020204"/>
                <a:ea typeface="+mn-ea"/>
                <a:cs typeface="B Nazanin" panose="00000400000000000000" pitchFamily="2" charset="-78"/>
              </a:rPr>
              <a:t>ادراکات </a:t>
            </a:r>
            <a:r>
              <a:rPr lang="fa-IR" sz="1400" kern="1200" dirty="0" err="1">
                <a:solidFill>
                  <a:srgbClr val="FFFFFF"/>
                </a:solidFill>
                <a:latin typeface="Corbel" panose="020B0503020204020204"/>
                <a:ea typeface="+mn-ea"/>
                <a:cs typeface="B Nazanin" panose="00000400000000000000" pitchFamily="2" charset="-78"/>
              </a:rPr>
              <a:t>ظنی</a:t>
            </a:r>
            <a:endParaRPr lang="fa-IR" sz="1400" kern="1200" dirty="0">
              <a:solidFill>
                <a:srgbClr val="FFFFFF"/>
              </a:solidFill>
              <a:latin typeface="Corbel" panose="020B050302020402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CEDC068-9661-3677-B3BD-E67FC8037821}"/>
              </a:ext>
            </a:extLst>
          </p:cNvPr>
          <p:cNvSpPr/>
          <p:nvPr/>
        </p:nvSpPr>
        <p:spPr>
          <a:xfrm>
            <a:off x="3565960" y="2117706"/>
            <a:ext cx="1169449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132" tIns="129132" rIns="129132" bIns="129132" numCol="1" spcCol="1270" anchor="ctr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1400" kern="1200" dirty="0">
                <a:solidFill>
                  <a:srgbClr val="FFFFFF"/>
                </a:solidFill>
                <a:latin typeface="Corbel" panose="020B0503020204020204"/>
                <a:ea typeface="+mn-ea"/>
                <a:cs typeface="B Nazanin" panose="00000400000000000000" pitchFamily="2" charset="-78"/>
              </a:rPr>
              <a:t>علم یقینی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0AE15A4-B4F5-ECFC-0D8D-1F6A706327F3}"/>
              </a:ext>
            </a:extLst>
          </p:cNvPr>
          <p:cNvSpPr/>
          <p:nvPr/>
        </p:nvSpPr>
        <p:spPr>
          <a:xfrm>
            <a:off x="1949800" y="2117706"/>
            <a:ext cx="1169449" cy="514128"/>
          </a:xfrm>
          <a:custGeom>
            <a:avLst/>
            <a:gdLst>
              <a:gd name="connsiteX0" fmla="*/ 0 w 1494397"/>
              <a:gd name="connsiteY0" fmla="*/ 89664 h 896638"/>
              <a:gd name="connsiteX1" fmla="*/ 89664 w 1494397"/>
              <a:gd name="connsiteY1" fmla="*/ 0 h 896638"/>
              <a:gd name="connsiteX2" fmla="*/ 1404733 w 1494397"/>
              <a:gd name="connsiteY2" fmla="*/ 0 h 896638"/>
              <a:gd name="connsiteX3" fmla="*/ 1494397 w 1494397"/>
              <a:gd name="connsiteY3" fmla="*/ 89664 h 896638"/>
              <a:gd name="connsiteX4" fmla="*/ 1494397 w 1494397"/>
              <a:gd name="connsiteY4" fmla="*/ 806974 h 896638"/>
              <a:gd name="connsiteX5" fmla="*/ 1404733 w 1494397"/>
              <a:gd name="connsiteY5" fmla="*/ 896638 h 896638"/>
              <a:gd name="connsiteX6" fmla="*/ 89664 w 1494397"/>
              <a:gd name="connsiteY6" fmla="*/ 896638 h 896638"/>
              <a:gd name="connsiteX7" fmla="*/ 0 w 1494397"/>
              <a:gd name="connsiteY7" fmla="*/ 806974 h 896638"/>
              <a:gd name="connsiteX8" fmla="*/ 0 w 1494397"/>
              <a:gd name="connsiteY8" fmla="*/ 89664 h 8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397" h="896638">
                <a:moveTo>
                  <a:pt x="0" y="89664"/>
                </a:moveTo>
                <a:cubicBezTo>
                  <a:pt x="0" y="40144"/>
                  <a:pt x="40144" y="0"/>
                  <a:pt x="89664" y="0"/>
                </a:cubicBezTo>
                <a:lnTo>
                  <a:pt x="1404733" y="0"/>
                </a:lnTo>
                <a:cubicBezTo>
                  <a:pt x="1454253" y="0"/>
                  <a:pt x="1494397" y="40144"/>
                  <a:pt x="1494397" y="89664"/>
                </a:cubicBezTo>
                <a:lnTo>
                  <a:pt x="1494397" y="806974"/>
                </a:lnTo>
                <a:cubicBezTo>
                  <a:pt x="1494397" y="856494"/>
                  <a:pt x="1454253" y="896638"/>
                  <a:pt x="1404733" y="896638"/>
                </a:cubicBezTo>
                <a:lnTo>
                  <a:pt x="89664" y="896638"/>
                </a:lnTo>
                <a:cubicBezTo>
                  <a:pt x="40144" y="896638"/>
                  <a:pt x="0" y="856494"/>
                  <a:pt x="0" y="806974"/>
                </a:cubicBezTo>
                <a:lnTo>
                  <a:pt x="0" y="8966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992" tIns="151992" rIns="151992" bIns="151992" numCol="1" spcCol="1270" anchor="ctr" anchorCtr="0">
            <a:noAutofit/>
          </a:bodyPr>
          <a:lstStyle/>
          <a:p>
            <a:pPr marL="0" lvl="0" indent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kern="1200" dirty="0">
                <a:cs typeface="B Nazanin" panose="00000400000000000000" pitchFamily="2" charset="-78"/>
              </a:rPr>
              <a:t>علم </a:t>
            </a:r>
            <a:r>
              <a:rPr lang="fa-IR" kern="1200" dirty="0" err="1">
                <a:cs typeface="B Nazanin" panose="00000400000000000000" pitchFamily="2" charset="-78"/>
              </a:rPr>
              <a:t>شهودی</a:t>
            </a:r>
            <a:r>
              <a:rPr lang="fa-IR" kern="1200" dirty="0">
                <a:cs typeface="B Nazanin" panose="00000400000000000000" pitchFamily="2" charset="-78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2C4314-9A8F-0187-4D87-CC4A2D2EB7E0}"/>
              </a:ext>
            </a:extLst>
          </p:cNvPr>
          <p:cNvCxnSpPr>
            <a:cxnSpLocks/>
          </p:cNvCxnSpPr>
          <p:nvPr/>
        </p:nvCxnSpPr>
        <p:spPr>
          <a:xfrm>
            <a:off x="3161529" y="2374770"/>
            <a:ext cx="342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F0409C-B460-2222-4F18-CF45FA982599}"/>
              </a:ext>
            </a:extLst>
          </p:cNvPr>
          <p:cNvCxnSpPr>
            <a:cxnSpLocks/>
          </p:cNvCxnSpPr>
          <p:nvPr/>
        </p:nvCxnSpPr>
        <p:spPr>
          <a:xfrm>
            <a:off x="8989746" y="1792900"/>
            <a:ext cx="0" cy="2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486E0-F8F7-B2E3-F2B5-3C7E0C2B0DD8}"/>
              </a:ext>
            </a:extLst>
          </p:cNvPr>
          <p:cNvCxnSpPr>
            <a:cxnSpLocks/>
          </p:cNvCxnSpPr>
          <p:nvPr/>
        </p:nvCxnSpPr>
        <p:spPr>
          <a:xfrm>
            <a:off x="7418765" y="1792900"/>
            <a:ext cx="0" cy="2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F4FF6D-9991-4433-CEB5-89DEDA3C84B3}"/>
              </a:ext>
            </a:extLst>
          </p:cNvPr>
          <p:cNvCxnSpPr>
            <a:cxnSpLocks/>
          </p:cNvCxnSpPr>
          <p:nvPr/>
        </p:nvCxnSpPr>
        <p:spPr>
          <a:xfrm>
            <a:off x="5814524" y="1835831"/>
            <a:ext cx="0" cy="2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F1DBEDD-911C-01EB-4F4E-61AEB1F2D060}"/>
              </a:ext>
            </a:extLst>
          </p:cNvPr>
          <p:cNvCxnSpPr>
            <a:cxnSpLocks/>
          </p:cNvCxnSpPr>
          <p:nvPr/>
        </p:nvCxnSpPr>
        <p:spPr>
          <a:xfrm>
            <a:off x="4221437" y="1792900"/>
            <a:ext cx="0" cy="2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0DFE24-E368-C9B2-8F5E-6A3132CB706F}"/>
              </a:ext>
            </a:extLst>
          </p:cNvPr>
          <p:cNvCxnSpPr>
            <a:cxnSpLocks/>
          </p:cNvCxnSpPr>
          <p:nvPr/>
        </p:nvCxnSpPr>
        <p:spPr>
          <a:xfrm>
            <a:off x="2534524" y="1835830"/>
            <a:ext cx="0" cy="2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792E886-1536-1DD0-C9B1-3A974A8403FF}"/>
              </a:ext>
            </a:extLst>
          </p:cNvPr>
          <p:cNvSpPr/>
          <p:nvPr/>
        </p:nvSpPr>
        <p:spPr>
          <a:xfrm>
            <a:off x="6861484" y="482726"/>
            <a:ext cx="1396538" cy="514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تفکر</a:t>
            </a:r>
            <a:endParaRPr lang="fa-IR" sz="105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A2F9EE-42FF-0C36-01EA-01FFFC8E2BD2}"/>
              </a:ext>
            </a:extLst>
          </p:cNvPr>
          <p:cNvSpPr/>
          <p:nvPr/>
        </p:nvSpPr>
        <p:spPr>
          <a:xfrm>
            <a:off x="3611852" y="466950"/>
            <a:ext cx="1114554" cy="525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تعقل</a:t>
            </a:r>
            <a:endParaRPr lang="fa-IR" sz="1050" b="1" dirty="0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A931BF-0524-0602-BD3E-CA03AB67590F}"/>
              </a:ext>
            </a:extLst>
          </p:cNvPr>
          <p:cNvSpPr/>
          <p:nvPr/>
        </p:nvSpPr>
        <p:spPr>
          <a:xfrm>
            <a:off x="2004695" y="436008"/>
            <a:ext cx="1114554" cy="514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الهام</a:t>
            </a:r>
            <a:endParaRPr lang="fa-IR" sz="105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10F14F5-5005-989B-9209-5A7FB39A441B}"/>
              </a:ext>
            </a:extLst>
          </p:cNvPr>
          <p:cNvCxnSpPr>
            <a:cxnSpLocks/>
          </p:cNvCxnSpPr>
          <p:nvPr/>
        </p:nvCxnSpPr>
        <p:spPr>
          <a:xfrm>
            <a:off x="3161529" y="1438911"/>
            <a:ext cx="342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1CDB5D-B711-EADA-412A-242132ECD6CC}"/>
              </a:ext>
            </a:extLst>
          </p:cNvPr>
          <p:cNvCxnSpPr>
            <a:cxnSpLocks/>
          </p:cNvCxnSpPr>
          <p:nvPr/>
        </p:nvCxnSpPr>
        <p:spPr>
          <a:xfrm>
            <a:off x="4796444" y="1474832"/>
            <a:ext cx="342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613AA23-869A-637F-38DA-0D661386B237}"/>
              </a:ext>
            </a:extLst>
          </p:cNvPr>
          <p:cNvCxnSpPr>
            <a:cxnSpLocks/>
          </p:cNvCxnSpPr>
          <p:nvPr/>
        </p:nvCxnSpPr>
        <p:spPr>
          <a:xfrm>
            <a:off x="6456219" y="1474832"/>
            <a:ext cx="342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6D53D8-DDC6-15E7-571C-C80691D43E82}"/>
              </a:ext>
            </a:extLst>
          </p:cNvPr>
          <p:cNvCxnSpPr>
            <a:cxnSpLocks/>
          </p:cNvCxnSpPr>
          <p:nvPr/>
        </p:nvCxnSpPr>
        <p:spPr>
          <a:xfrm>
            <a:off x="8088283" y="1474832"/>
            <a:ext cx="342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FB3C39B-AA8F-B312-BFEB-3F5688807B15}"/>
              </a:ext>
            </a:extLst>
          </p:cNvPr>
          <p:cNvCxnSpPr>
            <a:cxnSpLocks/>
          </p:cNvCxnSpPr>
          <p:nvPr/>
        </p:nvCxnSpPr>
        <p:spPr>
          <a:xfrm>
            <a:off x="3154320" y="812935"/>
            <a:ext cx="4224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E06AFF-85B4-C2C4-6EAF-F72E6E4F451F}"/>
              </a:ext>
            </a:extLst>
          </p:cNvPr>
          <p:cNvGrpSpPr/>
          <p:nvPr/>
        </p:nvGrpSpPr>
        <p:grpSpPr>
          <a:xfrm>
            <a:off x="1893457" y="4358976"/>
            <a:ext cx="6713217" cy="610292"/>
            <a:chOff x="1893457" y="4358976"/>
            <a:chExt cx="6713217" cy="61029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56B4EC-0038-03B7-1D73-744913CCDD58}"/>
                </a:ext>
              </a:extLst>
            </p:cNvPr>
            <p:cNvSpPr/>
            <p:nvPr/>
          </p:nvSpPr>
          <p:spPr>
            <a:xfrm>
              <a:off x="1893457" y="4358976"/>
              <a:ext cx="1017154" cy="610292"/>
            </a:xfrm>
            <a:custGeom>
              <a:avLst/>
              <a:gdLst>
                <a:gd name="connsiteX0" fmla="*/ 0 w 1017154"/>
                <a:gd name="connsiteY0" fmla="*/ 61029 h 610292"/>
                <a:gd name="connsiteX1" fmla="*/ 61029 w 1017154"/>
                <a:gd name="connsiteY1" fmla="*/ 0 h 610292"/>
                <a:gd name="connsiteX2" fmla="*/ 956125 w 1017154"/>
                <a:gd name="connsiteY2" fmla="*/ 0 h 610292"/>
                <a:gd name="connsiteX3" fmla="*/ 1017154 w 1017154"/>
                <a:gd name="connsiteY3" fmla="*/ 61029 h 610292"/>
                <a:gd name="connsiteX4" fmla="*/ 1017154 w 1017154"/>
                <a:gd name="connsiteY4" fmla="*/ 549263 h 610292"/>
                <a:gd name="connsiteX5" fmla="*/ 956125 w 1017154"/>
                <a:gd name="connsiteY5" fmla="*/ 610292 h 610292"/>
                <a:gd name="connsiteX6" fmla="*/ 61029 w 1017154"/>
                <a:gd name="connsiteY6" fmla="*/ 610292 h 610292"/>
                <a:gd name="connsiteX7" fmla="*/ 0 w 1017154"/>
                <a:gd name="connsiteY7" fmla="*/ 549263 h 610292"/>
                <a:gd name="connsiteX8" fmla="*/ 0 w 1017154"/>
                <a:gd name="connsiteY8" fmla="*/ 61029 h 6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154" h="610292">
                  <a:moveTo>
                    <a:pt x="0" y="61029"/>
                  </a:moveTo>
                  <a:cubicBezTo>
                    <a:pt x="0" y="27324"/>
                    <a:pt x="27324" y="0"/>
                    <a:pt x="61029" y="0"/>
                  </a:cubicBezTo>
                  <a:lnTo>
                    <a:pt x="956125" y="0"/>
                  </a:lnTo>
                  <a:cubicBezTo>
                    <a:pt x="989830" y="0"/>
                    <a:pt x="1017154" y="27324"/>
                    <a:pt x="1017154" y="61029"/>
                  </a:cubicBezTo>
                  <a:lnTo>
                    <a:pt x="1017154" y="549263"/>
                  </a:lnTo>
                  <a:cubicBezTo>
                    <a:pt x="1017154" y="582968"/>
                    <a:pt x="989830" y="610292"/>
                    <a:pt x="956125" y="610292"/>
                  </a:cubicBezTo>
                  <a:lnTo>
                    <a:pt x="61029" y="610292"/>
                  </a:lnTo>
                  <a:cubicBezTo>
                    <a:pt x="27324" y="610292"/>
                    <a:pt x="0" y="582968"/>
                    <a:pt x="0" y="549263"/>
                  </a:cubicBezTo>
                  <a:lnTo>
                    <a:pt x="0" y="61029"/>
                  </a:lnTo>
                  <a:close/>
                </a:path>
              </a:pathLst>
            </a:custGeom>
            <a:solidFill>
              <a:srgbClr val="418AB3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95" tIns="101695" rIns="101695" bIns="101695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200" kern="1200" dirty="0">
                  <a:solidFill>
                    <a:schemeClr val="bg1"/>
                  </a:solidFill>
                  <a:latin typeface="Corbel" panose="020B0503020204020204"/>
                  <a:ea typeface="+mn-ea"/>
                  <a:cs typeface="B Nazanin" panose="00000400000000000000" pitchFamily="2" charset="-78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ایمان</a:t>
              </a:r>
              <a:endParaRPr lang="fa-IR" sz="2200" kern="1200" dirty="0">
                <a:solidFill>
                  <a:schemeClr val="bg1"/>
                </a:solidFill>
                <a:latin typeface="Corbel" panose="020B0503020204020204"/>
                <a:ea typeface="+mn-ea"/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AE7FCFB-ADA5-DB88-B9A3-75FA2AF45083}"/>
                </a:ext>
              </a:extLst>
            </p:cNvPr>
            <p:cNvSpPr/>
            <p:nvPr/>
          </p:nvSpPr>
          <p:spPr>
            <a:xfrm>
              <a:off x="3012326" y="4537995"/>
              <a:ext cx="215636" cy="252254"/>
            </a:xfrm>
            <a:custGeom>
              <a:avLst/>
              <a:gdLst>
                <a:gd name="connsiteX0" fmla="*/ 0 w 215636"/>
                <a:gd name="connsiteY0" fmla="*/ 50451 h 252254"/>
                <a:gd name="connsiteX1" fmla="*/ 107818 w 215636"/>
                <a:gd name="connsiteY1" fmla="*/ 50451 h 252254"/>
                <a:gd name="connsiteX2" fmla="*/ 107818 w 215636"/>
                <a:gd name="connsiteY2" fmla="*/ 0 h 252254"/>
                <a:gd name="connsiteX3" fmla="*/ 215636 w 215636"/>
                <a:gd name="connsiteY3" fmla="*/ 126127 h 252254"/>
                <a:gd name="connsiteX4" fmla="*/ 107818 w 215636"/>
                <a:gd name="connsiteY4" fmla="*/ 252254 h 252254"/>
                <a:gd name="connsiteX5" fmla="*/ 107818 w 215636"/>
                <a:gd name="connsiteY5" fmla="*/ 201803 h 252254"/>
                <a:gd name="connsiteX6" fmla="*/ 0 w 215636"/>
                <a:gd name="connsiteY6" fmla="*/ 201803 h 252254"/>
                <a:gd name="connsiteX7" fmla="*/ 0 w 215636"/>
                <a:gd name="connsiteY7" fmla="*/ 50451 h 2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36" h="252254">
                  <a:moveTo>
                    <a:pt x="0" y="50451"/>
                  </a:moveTo>
                  <a:lnTo>
                    <a:pt x="107818" y="50451"/>
                  </a:lnTo>
                  <a:lnTo>
                    <a:pt x="107818" y="0"/>
                  </a:lnTo>
                  <a:lnTo>
                    <a:pt x="215636" y="126127"/>
                  </a:lnTo>
                  <a:lnTo>
                    <a:pt x="107818" y="252254"/>
                  </a:lnTo>
                  <a:lnTo>
                    <a:pt x="107818" y="201803"/>
                  </a:lnTo>
                  <a:lnTo>
                    <a:pt x="0" y="201803"/>
                  </a:lnTo>
                  <a:lnTo>
                    <a:pt x="0" y="50451"/>
                  </a:lnTo>
                  <a:close/>
                </a:path>
              </a:pathLst>
            </a:cu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0451" rIns="64691" bIns="50451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a-IR" sz="1000" kern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A306961-C30C-7903-6298-277C6C8D4F02}"/>
                </a:ext>
              </a:extLst>
            </p:cNvPr>
            <p:cNvSpPr/>
            <p:nvPr/>
          </p:nvSpPr>
          <p:spPr>
            <a:xfrm>
              <a:off x="3317472" y="4358976"/>
              <a:ext cx="1017154" cy="610292"/>
            </a:xfrm>
            <a:custGeom>
              <a:avLst/>
              <a:gdLst>
                <a:gd name="connsiteX0" fmla="*/ 0 w 1017154"/>
                <a:gd name="connsiteY0" fmla="*/ 61029 h 610292"/>
                <a:gd name="connsiteX1" fmla="*/ 61029 w 1017154"/>
                <a:gd name="connsiteY1" fmla="*/ 0 h 610292"/>
                <a:gd name="connsiteX2" fmla="*/ 956125 w 1017154"/>
                <a:gd name="connsiteY2" fmla="*/ 0 h 610292"/>
                <a:gd name="connsiteX3" fmla="*/ 1017154 w 1017154"/>
                <a:gd name="connsiteY3" fmla="*/ 61029 h 610292"/>
                <a:gd name="connsiteX4" fmla="*/ 1017154 w 1017154"/>
                <a:gd name="connsiteY4" fmla="*/ 549263 h 610292"/>
                <a:gd name="connsiteX5" fmla="*/ 956125 w 1017154"/>
                <a:gd name="connsiteY5" fmla="*/ 610292 h 610292"/>
                <a:gd name="connsiteX6" fmla="*/ 61029 w 1017154"/>
                <a:gd name="connsiteY6" fmla="*/ 610292 h 610292"/>
                <a:gd name="connsiteX7" fmla="*/ 0 w 1017154"/>
                <a:gd name="connsiteY7" fmla="*/ 549263 h 610292"/>
                <a:gd name="connsiteX8" fmla="*/ 0 w 1017154"/>
                <a:gd name="connsiteY8" fmla="*/ 61029 h 6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154" h="610292">
                  <a:moveTo>
                    <a:pt x="0" y="61029"/>
                  </a:moveTo>
                  <a:cubicBezTo>
                    <a:pt x="0" y="27324"/>
                    <a:pt x="27324" y="0"/>
                    <a:pt x="61029" y="0"/>
                  </a:cubicBezTo>
                  <a:lnTo>
                    <a:pt x="956125" y="0"/>
                  </a:lnTo>
                  <a:cubicBezTo>
                    <a:pt x="989830" y="0"/>
                    <a:pt x="1017154" y="27324"/>
                    <a:pt x="1017154" y="61029"/>
                  </a:cubicBezTo>
                  <a:lnTo>
                    <a:pt x="1017154" y="549263"/>
                  </a:lnTo>
                  <a:cubicBezTo>
                    <a:pt x="1017154" y="582968"/>
                    <a:pt x="989830" y="610292"/>
                    <a:pt x="956125" y="610292"/>
                  </a:cubicBezTo>
                  <a:lnTo>
                    <a:pt x="61029" y="610292"/>
                  </a:lnTo>
                  <a:cubicBezTo>
                    <a:pt x="27324" y="610292"/>
                    <a:pt x="0" y="582968"/>
                    <a:pt x="0" y="549263"/>
                  </a:cubicBezTo>
                  <a:lnTo>
                    <a:pt x="0" y="61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95" tIns="101695" rIns="101695" bIns="101695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200" kern="1200" dirty="0">
                  <a:solidFill>
                    <a:srgbClr val="FFFFFF"/>
                  </a:solidFill>
                  <a:latin typeface="Corbel" panose="020B0503020204020204"/>
                  <a:ea typeface="+mn-ea"/>
                  <a:cs typeface="B Nazanin" panose="00000400000000000000" pitchFamily="2" charset="-78"/>
                </a:rPr>
                <a:t>عزم</a:t>
              </a: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CC45560-0B8A-A21E-63A4-A6AD625A8B4E}"/>
                </a:ext>
              </a:extLst>
            </p:cNvPr>
            <p:cNvSpPr/>
            <p:nvPr/>
          </p:nvSpPr>
          <p:spPr>
            <a:xfrm>
              <a:off x="4436342" y="4537995"/>
              <a:ext cx="215636" cy="252254"/>
            </a:xfrm>
            <a:custGeom>
              <a:avLst/>
              <a:gdLst>
                <a:gd name="connsiteX0" fmla="*/ 0 w 215636"/>
                <a:gd name="connsiteY0" fmla="*/ 50451 h 252254"/>
                <a:gd name="connsiteX1" fmla="*/ 107818 w 215636"/>
                <a:gd name="connsiteY1" fmla="*/ 50451 h 252254"/>
                <a:gd name="connsiteX2" fmla="*/ 107818 w 215636"/>
                <a:gd name="connsiteY2" fmla="*/ 0 h 252254"/>
                <a:gd name="connsiteX3" fmla="*/ 215636 w 215636"/>
                <a:gd name="connsiteY3" fmla="*/ 126127 h 252254"/>
                <a:gd name="connsiteX4" fmla="*/ 107818 w 215636"/>
                <a:gd name="connsiteY4" fmla="*/ 252254 h 252254"/>
                <a:gd name="connsiteX5" fmla="*/ 107818 w 215636"/>
                <a:gd name="connsiteY5" fmla="*/ 201803 h 252254"/>
                <a:gd name="connsiteX6" fmla="*/ 0 w 215636"/>
                <a:gd name="connsiteY6" fmla="*/ 201803 h 252254"/>
                <a:gd name="connsiteX7" fmla="*/ 0 w 215636"/>
                <a:gd name="connsiteY7" fmla="*/ 50451 h 2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36" h="252254">
                  <a:moveTo>
                    <a:pt x="0" y="50451"/>
                  </a:moveTo>
                  <a:lnTo>
                    <a:pt x="107818" y="50451"/>
                  </a:lnTo>
                  <a:lnTo>
                    <a:pt x="107818" y="0"/>
                  </a:lnTo>
                  <a:lnTo>
                    <a:pt x="215636" y="126127"/>
                  </a:lnTo>
                  <a:lnTo>
                    <a:pt x="107818" y="252254"/>
                  </a:lnTo>
                  <a:lnTo>
                    <a:pt x="107818" y="201803"/>
                  </a:lnTo>
                  <a:lnTo>
                    <a:pt x="0" y="201803"/>
                  </a:lnTo>
                  <a:lnTo>
                    <a:pt x="0" y="50451"/>
                  </a:lnTo>
                  <a:close/>
                </a:path>
              </a:pathLst>
            </a:cu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0451" rIns="64691" bIns="50451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a-IR" sz="1000" kern="12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BB7B4D-52AA-A5B4-8809-622AF65B6BA0}"/>
                </a:ext>
              </a:extLst>
            </p:cNvPr>
            <p:cNvSpPr/>
            <p:nvPr/>
          </p:nvSpPr>
          <p:spPr>
            <a:xfrm>
              <a:off x="4741488" y="4358976"/>
              <a:ext cx="1017154" cy="610292"/>
            </a:xfrm>
            <a:custGeom>
              <a:avLst/>
              <a:gdLst>
                <a:gd name="connsiteX0" fmla="*/ 0 w 1017154"/>
                <a:gd name="connsiteY0" fmla="*/ 61029 h 610292"/>
                <a:gd name="connsiteX1" fmla="*/ 61029 w 1017154"/>
                <a:gd name="connsiteY1" fmla="*/ 0 h 610292"/>
                <a:gd name="connsiteX2" fmla="*/ 956125 w 1017154"/>
                <a:gd name="connsiteY2" fmla="*/ 0 h 610292"/>
                <a:gd name="connsiteX3" fmla="*/ 1017154 w 1017154"/>
                <a:gd name="connsiteY3" fmla="*/ 61029 h 610292"/>
                <a:gd name="connsiteX4" fmla="*/ 1017154 w 1017154"/>
                <a:gd name="connsiteY4" fmla="*/ 549263 h 610292"/>
                <a:gd name="connsiteX5" fmla="*/ 956125 w 1017154"/>
                <a:gd name="connsiteY5" fmla="*/ 610292 h 610292"/>
                <a:gd name="connsiteX6" fmla="*/ 61029 w 1017154"/>
                <a:gd name="connsiteY6" fmla="*/ 610292 h 610292"/>
                <a:gd name="connsiteX7" fmla="*/ 0 w 1017154"/>
                <a:gd name="connsiteY7" fmla="*/ 549263 h 610292"/>
                <a:gd name="connsiteX8" fmla="*/ 0 w 1017154"/>
                <a:gd name="connsiteY8" fmla="*/ 61029 h 6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154" h="610292">
                  <a:moveTo>
                    <a:pt x="0" y="61029"/>
                  </a:moveTo>
                  <a:cubicBezTo>
                    <a:pt x="0" y="27324"/>
                    <a:pt x="27324" y="0"/>
                    <a:pt x="61029" y="0"/>
                  </a:cubicBezTo>
                  <a:lnTo>
                    <a:pt x="956125" y="0"/>
                  </a:lnTo>
                  <a:cubicBezTo>
                    <a:pt x="989830" y="0"/>
                    <a:pt x="1017154" y="27324"/>
                    <a:pt x="1017154" y="61029"/>
                  </a:cubicBezTo>
                  <a:lnTo>
                    <a:pt x="1017154" y="549263"/>
                  </a:lnTo>
                  <a:cubicBezTo>
                    <a:pt x="1017154" y="582968"/>
                    <a:pt x="989830" y="610292"/>
                    <a:pt x="956125" y="610292"/>
                  </a:cubicBezTo>
                  <a:lnTo>
                    <a:pt x="61029" y="610292"/>
                  </a:lnTo>
                  <a:cubicBezTo>
                    <a:pt x="27324" y="610292"/>
                    <a:pt x="0" y="582968"/>
                    <a:pt x="0" y="549263"/>
                  </a:cubicBezTo>
                  <a:lnTo>
                    <a:pt x="0" y="61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95" tIns="101695" rIns="101695" bIns="101695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200" kern="1200" dirty="0">
                  <a:solidFill>
                    <a:srgbClr val="FFFFFF"/>
                  </a:solidFill>
                  <a:latin typeface="Corbel" panose="020B0503020204020204"/>
                  <a:ea typeface="+mn-ea"/>
                  <a:cs typeface="B Nazanin" panose="00000400000000000000" pitchFamily="2" charset="-78"/>
                </a:rPr>
                <a:t>انگیزه</a:t>
              </a: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CAC24-11F5-4A7B-9CF3-41B22EA4831F}"/>
                </a:ext>
              </a:extLst>
            </p:cNvPr>
            <p:cNvSpPr/>
            <p:nvPr/>
          </p:nvSpPr>
          <p:spPr>
            <a:xfrm>
              <a:off x="5860358" y="4537995"/>
              <a:ext cx="215636" cy="252254"/>
            </a:xfrm>
            <a:custGeom>
              <a:avLst/>
              <a:gdLst>
                <a:gd name="connsiteX0" fmla="*/ 0 w 215636"/>
                <a:gd name="connsiteY0" fmla="*/ 50451 h 252254"/>
                <a:gd name="connsiteX1" fmla="*/ 107818 w 215636"/>
                <a:gd name="connsiteY1" fmla="*/ 50451 h 252254"/>
                <a:gd name="connsiteX2" fmla="*/ 107818 w 215636"/>
                <a:gd name="connsiteY2" fmla="*/ 0 h 252254"/>
                <a:gd name="connsiteX3" fmla="*/ 215636 w 215636"/>
                <a:gd name="connsiteY3" fmla="*/ 126127 h 252254"/>
                <a:gd name="connsiteX4" fmla="*/ 107818 w 215636"/>
                <a:gd name="connsiteY4" fmla="*/ 252254 h 252254"/>
                <a:gd name="connsiteX5" fmla="*/ 107818 w 215636"/>
                <a:gd name="connsiteY5" fmla="*/ 201803 h 252254"/>
                <a:gd name="connsiteX6" fmla="*/ 0 w 215636"/>
                <a:gd name="connsiteY6" fmla="*/ 201803 h 252254"/>
                <a:gd name="connsiteX7" fmla="*/ 0 w 215636"/>
                <a:gd name="connsiteY7" fmla="*/ 50451 h 2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36" h="252254">
                  <a:moveTo>
                    <a:pt x="0" y="50451"/>
                  </a:moveTo>
                  <a:lnTo>
                    <a:pt x="107818" y="50451"/>
                  </a:lnTo>
                  <a:lnTo>
                    <a:pt x="107818" y="0"/>
                  </a:lnTo>
                  <a:lnTo>
                    <a:pt x="215636" y="126127"/>
                  </a:lnTo>
                  <a:lnTo>
                    <a:pt x="107818" y="252254"/>
                  </a:lnTo>
                  <a:lnTo>
                    <a:pt x="107818" y="201803"/>
                  </a:lnTo>
                  <a:lnTo>
                    <a:pt x="0" y="201803"/>
                  </a:lnTo>
                  <a:lnTo>
                    <a:pt x="0" y="50451"/>
                  </a:lnTo>
                  <a:close/>
                </a:path>
              </a:pathLst>
            </a:cu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0451" rIns="64691" bIns="50451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a-IR" sz="1000" kern="12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9ED4615-54AC-B384-537B-A22EFE7B2DDB}"/>
                </a:ext>
              </a:extLst>
            </p:cNvPr>
            <p:cNvSpPr/>
            <p:nvPr/>
          </p:nvSpPr>
          <p:spPr>
            <a:xfrm>
              <a:off x="6165504" y="4358976"/>
              <a:ext cx="1017154" cy="610292"/>
            </a:xfrm>
            <a:custGeom>
              <a:avLst/>
              <a:gdLst>
                <a:gd name="connsiteX0" fmla="*/ 0 w 1017154"/>
                <a:gd name="connsiteY0" fmla="*/ 61029 h 610292"/>
                <a:gd name="connsiteX1" fmla="*/ 61029 w 1017154"/>
                <a:gd name="connsiteY1" fmla="*/ 0 h 610292"/>
                <a:gd name="connsiteX2" fmla="*/ 956125 w 1017154"/>
                <a:gd name="connsiteY2" fmla="*/ 0 h 610292"/>
                <a:gd name="connsiteX3" fmla="*/ 1017154 w 1017154"/>
                <a:gd name="connsiteY3" fmla="*/ 61029 h 610292"/>
                <a:gd name="connsiteX4" fmla="*/ 1017154 w 1017154"/>
                <a:gd name="connsiteY4" fmla="*/ 549263 h 610292"/>
                <a:gd name="connsiteX5" fmla="*/ 956125 w 1017154"/>
                <a:gd name="connsiteY5" fmla="*/ 610292 h 610292"/>
                <a:gd name="connsiteX6" fmla="*/ 61029 w 1017154"/>
                <a:gd name="connsiteY6" fmla="*/ 610292 h 610292"/>
                <a:gd name="connsiteX7" fmla="*/ 0 w 1017154"/>
                <a:gd name="connsiteY7" fmla="*/ 549263 h 610292"/>
                <a:gd name="connsiteX8" fmla="*/ 0 w 1017154"/>
                <a:gd name="connsiteY8" fmla="*/ 61029 h 6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154" h="610292">
                  <a:moveTo>
                    <a:pt x="0" y="61029"/>
                  </a:moveTo>
                  <a:cubicBezTo>
                    <a:pt x="0" y="27324"/>
                    <a:pt x="27324" y="0"/>
                    <a:pt x="61029" y="0"/>
                  </a:cubicBezTo>
                  <a:lnTo>
                    <a:pt x="956125" y="0"/>
                  </a:lnTo>
                  <a:cubicBezTo>
                    <a:pt x="989830" y="0"/>
                    <a:pt x="1017154" y="27324"/>
                    <a:pt x="1017154" y="61029"/>
                  </a:cubicBezTo>
                  <a:lnTo>
                    <a:pt x="1017154" y="549263"/>
                  </a:lnTo>
                  <a:cubicBezTo>
                    <a:pt x="1017154" y="582968"/>
                    <a:pt x="989830" y="610292"/>
                    <a:pt x="956125" y="610292"/>
                  </a:cubicBezTo>
                  <a:lnTo>
                    <a:pt x="61029" y="610292"/>
                  </a:lnTo>
                  <a:cubicBezTo>
                    <a:pt x="27324" y="610292"/>
                    <a:pt x="0" y="582968"/>
                    <a:pt x="0" y="549263"/>
                  </a:cubicBezTo>
                  <a:lnTo>
                    <a:pt x="0" y="61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95" tIns="101695" rIns="101695" bIns="101695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200" kern="1200" dirty="0">
                  <a:solidFill>
                    <a:srgbClr val="FFFFFF"/>
                  </a:solidFill>
                  <a:latin typeface="Corbel" panose="020B0503020204020204"/>
                  <a:ea typeface="+mn-ea"/>
                  <a:cs typeface="B Nazanin" panose="00000400000000000000" pitchFamily="2" charset="-78"/>
                </a:rPr>
                <a:t>قصد</a:t>
              </a: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E23BA0-F091-FD40-D701-868D52418FBF}"/>
                </a:ext>
              </a:extLst>
            </p:cNvPr>
            <p:cNvSpPr/>
            <p:nvPr/>
          </p:nvSpPr>
          <p:spPr>
            <a:xfrm>
              <a:off x="7284374" y="4537995"/>
              <a:ext cx="215636" cy="252254"/>
            </a:xfrm>
            <a:custGeom>
              <a:avLst/>
              <a:gdLst>
                <a:gd name="connsiteX0" fmla="*/ 0 w 215636"/>
                <a:gd name="connsiteY0" fmla="*/ 50451 h 252254"/>
                <a:gd name="connsiteX1" fmla="*/ 107818 w 215636"/>
                <a:gd name="connsiteY1" fmla="*/ 50451 h 252254"/>
                <a:gd name="connsiteX2" fmla="*/ 107818 w 215636"/>
                <a:gd name="connsiteY2" fmla="*/ 0 h 252254"/>
                <a:gd name="connsiteX3" fmla="*/ 215636 w 215636"/>
                <a:gd name="connsiteY3" fmla="*/ 126127 h 252254"/>
                <a:gd name="connsiteX4" fmla="*/ 107818 w 215636"/>
                <a:gd name="connsiteY4" fmla="*/ 252254 h 252254"/>
                <a:gd name="connsiteX5" fmla="*/ 107818 w 215636"/>
                <a:gd name="connsiteY5" fmla="*/ 201803 h 252254"/>
                <a:gd name="connsiteX6" fmla="*/ 0 w 215636"/>
                <a:gd name="connsiteY6" fmla="*/ 201803 h 252254"/>
                <a:gd name="connsiteX7" fmla="*/ 0 w 215636"/>
                <a:gd name="connsiteY7" fmla="*/ 50451 h 25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36" h="252254">
                  <a:moveTo>
                    <a:pt x="0" y="50451"/>
                  </a:moveTo>
                  <a:lnTo>
                    <a:pt x="107818" y="50451"/>
                  </a:lnTo>
                  <a:lnTo>
                    <a:pt x="107818" y="0"/>
                  </a:lnTo>
                  <a:lnTo>
                    <a:pt x="215636" y="126127"/>
                  </a:lnTo>
                  <a:lnTo>
                    <a:pt x="107818" y="252254"/>
                  </a:lnTo>
                  <a:lnTo>
                    <a:pt x="107818" y="201803"/>
                  </a:lnTo>
                  <a:lnTo>
                    <a:pt x="0" y="201803"/>
                  </a:lnTo>
                  <a:lnTo>
                    <a:pt x="0" y="50451"/>
                  </a:lnTo>
                  <a:close/>
                </a:path>
              </a:pathLst>
            </a:custGeom>
          </p:spPr>
          <p:style>
            <a:ln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0451" rIns="64691" bIns="50451" numCol="1" spcCol="1270" anchor="ctr" anchorCtr="0">
              <a:noAutofit/>
            </a:bodyPr>
            <a:lstStyle/>
            <a:p>
              <a:pPr marL="0" lvl="0" indent="0" algn="ctr" defTabSz="444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a-IR" sz="1000" kern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74234E1-FE6B-7B2D-61C8-7EBD6F139595}"/>
                </a:ext>
              </a:extLst>
            </p:cNvPr>
            <p:cNvSpPr/>
            <p:nvPr/>
          </p:nvSpPr>
          <p:spPr>
            <a:xfrm>
              <a:off x="7589520" y="4358976"/>
              <a:ext cx="1017154" cy="610292"/>
            </a:xfrm>
            <a:custGeom>
              <a:avLst/>
              <a:gdLst>
                <a:gd name="connsiteX0" fmla="*/ 0 w 1017154"/>
                <a:gd name="connsiteY0" fmla="*/ 61029 h 610292"/>
                <a:gd name="connsiteX1" fmla="*/ 61029 w 1017154"/>
                <a:gd name="connsiteY1" fmla="*/ 0 h 610292"/>
                <a:gd name="connsiteX2" fmla="*/ 956125 w 1017154"/>
                <a:gd name="connsiteY2" fmla="*/ 0 h 610292"/>
                <a:gd name="connsiteX3" fmla="*/ 1017154 w 1017154"/>
                <a:gd name="connsiteY3" fmla="*/ 61029 h 610292"/>
                <a:gd name="connsiteX4" fmla="*/ 1017154 w 1017154"/>
                <a:gd name="connsiteY4" fmla="*/ 549263 h 610292"/>
                <a:gd name="connsiteX5" fmla="*/ 956125 w 1017154"/>
                <a:gd name="connsiteY5" fmla="*/ 610292 h 610292"/>
                <a:gd name="connsiteX6" fmla="*/ 61029 w 1017154"/>
                <a:gd name="connsiteY6" fmla="*/ 610292 h 610292"/>
                <a:gd name="connsiteX7" fmla="*/ 0 w 1017154"/>
                <a:gd name="connsiteY7" fmla="*/ 549263 h 610292"/>
                <a:gd name="connsiteX8" fmla="*/ 0 w 1017154"/>
                <a:gd name="connsiteY8" fmla="*/ 61029 h 6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154" h="610292">
                  <a:moveTo>
                    <a:pt x="0" y="61029"/>
                  </a:moveTo>
                  <a:cubicBezTo>
                    <a:pt x="0" y="27324"/>
                    <a:pt x="27324" y="0"/>
                    <a:pt x="61029" y="0"/>
                  </a:cubicBezTo>
                  <a:lnTo>
                    <a:pt x="956125" y="0"/>
                  </a:lnTo>
                  <a:cubicBezTo>
                    <a:pt x="989830" y="0"/>
                    <a:pt x="1017154" y="27324"/>
                    <a:pt x="1017154" y="61029"/>
                  </a:cubicBezTo>
                  <a:lnTo>
                    <a:pt x="1017154" y="549263"/>
                  </a:lnTo>
                  <a:cubicBezTo>
                    <a:pt x="1017154" y="582968"/>
                    <a:pt x="989830" y="610292"/>
                    <a:pt x="956125" y="610292"/>
                  </a:cubicBezTo>
                  <a:lnTo>
                    <a:pt x="61029" y="610292"/>
                  </a:lnTo>
                  <a:cubicBezTo>
                    <a:pt x="27324" y="610292"/>
                    <a:pt x="0" y="582968"/>
                    <a:pt x="0" y="549263"/>
                  </a:cubicBezTo>
                  <a:lnTo>
                    <a:pt x="0" y="610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95" tIns="101695" rIns="101695" bIns="101695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200" kern="1200" dirty="0">
                  <a:solidFill>
                    <a:srgbClr val="FFFFFF"/>
                  </a:solidFill>
                  <a:latin typeface="Corbel" panose="020B0503020204020204"/>
                  <a:ea typeface="+mn-ea"/>
                  <a:cs typeface="B Nazanin" panose="00000400000000000000" pitchFamily="2" charset="-78"/>
                </a:rPr>
                <a:t>نیت</a:t>
              </a:r>
            </a:p>
          </p:txBody>
        </p: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8922B79D-77EC-C32C-8CAD-55AA4E313CAB}"/>
              </a:ext>
            </a:extLst>
          </p:cNvPr>
          <p:cNvSpPr/>
          <p:nvPr/>
        </p:nvSpPr>
        <p:spPr>
          <a:xfrm>
            <a:off x="8708390" y="4537995"/>
            <a:ext cx="215636" cy="252254"/>
          </a:xfrm>
          <a:custGeom>
            <a:avLst/>
            <a:gdLst>
              <a:gd name="connsiteX0" fmla="*/ 0 w 215636"/>
              <a:gd name="connsiteY0" fmla="*/ 50451 h 252254"/>
              <a:gd name="connsiteX1" fmla="*/ 107818 w 215636"/>
              <a:gd name="connsiteY1" fmla="*/ 50451 h 252254"/>
              <a:gd name="connsiteX2" fmla="*/ 107818 w 215636"/>
              <a:gd name="connsiteY2" fmla="*/ 0 h 252254"/>
              <a:gd name="connsiteX3" fmla="*/ 215636 w 215636"/>
              <a:gd name="connsiteY3" fmla="*/ 126127 h 252254"/>
              <a:gd name="connsiteX4" fmla="*/ 107818 w 215636"/>
              <a:gd name="connsiteY4" fmla="*/ 252254 h 252254"/>
              <a:gd name="connsiteX5" fmla="*/ 107818 w 215636"/>
              <a:gd name="connsiteY5" fmla="*/ 201803 h 252254"/>
              <a:gd name="connsiteX6" fmla="*/ 0 w 215636"/>
              <a:gd name="connsiteY6" fmla="*/ 201803 h 252254"/>
              <a:gd name="connsiteX7" fmla="*/ 0 w 215636"/>
              <a:gd name="connsiteY7" fmla="*/ 50451 h 2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36" h="252254">
                <a:moveTo>
                  <a:pt x="0" y="50451"/>
                </a:moveTo>
                <a:lnTo>
                  <a:pt x="107818" y="50451"/>
                </a:lnTo>
                <a:lnTo>
                  <a:pt x="107818" y="0"/>
                </a:lnTo>
                <a:lnTo>
                  <a:pt x="215636" y="126127"/>
                </a:lnTo>
                <a:lnTo>
                  <a:pt x="107818" y="252254"/>
                </a:lnTo>
                <a:lnTo>
                  <a:pt x="107818" y="201803"/>
                </a:lnTo>
                <a:lnTo>
                  <a:pt x="0" y="201803"/>
                </a:lnTo>
                <a:lnTo>
                  <a:pt x="0" y="50451"/>
                </a:lnTo>
                <a:close/>
              </a:path>
            </a:pathLst>
          </a:cu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0451" rIns="64691" bIns="50451" numCol="1" spcCol="1270" anchor="ctr" anchorCtr="0">
            <a:noAutofit/>
          </a:bodyPr>
          <a:lstStyle/>
          <a:p>
            <a:pPr marL="0" lvl="0" indent="0" algn="ctr" defTabSz="444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a-IR" sz="1000" kern="120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3FE72CE-95A8-8A05-C13D-D15E5C6F5DCD}"/>
              </a:ext>
            </a:extLst>
          </p:cNvPr>
          <p:cNvSpPr/>
          <p:nvPr/>
        </p:nvSpPr>
        <p:spPr>
          <a:xfrm>
            <a:off x="9013536" y="4358976"/>
            <a:ext cx="1017154" cy="610292"/>
          </a:xfrm>
          <a:custGeom>
            <a:avLst/>
            <a:gdLst>
              <a:gd name="connsiteX0" fmla="*/ 0 w 1017154"/>
              <a:gd name="connsiteY0" fmla="*/ 61029 h 610292"/>
              <a:gd name="connsiteX1" fmla="*/ 61029 w 1017154"/>
              <a:gd name="connsiteY1" fmla="*/ 0 h 610292"/>
              <a:gd name="connsiteX2" fmla="*/ 956125 w 1017154"/>
              <a:gd name="connsiteY2" fmla="*/ 0 h 610292"/>
              <a:gd name="connsiteX3" fmla="*/ 1017154 w 1017154"/>
              <a:gd name="connsiteY3" fmla="*/ 61029 h 610292"/>
              <a:gd name="connsiteX4" fmla="*/ 1017154 w 1017154"/>
              <a:gd name="connsiteY4" fmla="*/ 549263 h 610292"/>
              <a:gd name="connsiteX5" fmla="*/ 956125 w 1017154"/>
              <a:gd name="connsiteY5" fmla="*/ 610292 h 610292"/>
              <a:gd name="connsiteX6" fmla="*/ 61029 w 1017154"/>
              <a:gd name="connsiteY6" fmla="*/ 610292 h 610292"/>
              <a:gd name="connsiteX7" fmla="*/ 0 w 1017154"/>
              <a:gd name="connsiteY7" fmla="*/ 549263 h 610292"/>
              <a:gd name="connsiteX8" fmla="*/ 0 w 1017154"/>
              <a:gd name="connsiteY8" fmla="*/ 61029 h 6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154" h="610292">
                <a:moveTo>
                  <a:pt x="0" y="61029"/>
                </a:moveTo>
                <a:cubicBezTo>
                  <a:pt x="0" y="27324"/>
                  <a:pt x="27324" y="0"/>
                  <a:pt x="61029" y="0"/>
                </a:cubicBezTo>
                <a:lnTo>
                  <a:pt x="956125" y="0"/>
                </a:lnTo>
                <a:cubicBezTo>
                  <a:pt x="989830" y="0"/>
                  <a:pt x="1017154" y="27324"/>
                  <a:pt x="1017154" y="61029"/>
                </a:cubicBezTo>
                <a:lnTo>
                  <a:pt x="1017154" y="549263"/>
                </a:lnTo>
                <a:cubicBezTo>
                  <a:pt x="1017154" y="582968"/>
                  <a:pt x="989830" y="610292"/>
                  <a:pt x="956125" y="610292"/>
                </a:cubicBezTo>
                <a:lnTo>
                  <a:pt x="61029" y="610292"/>
                </a:lnTo>
                <a:cubicBezTo>
                  <a:pt x="27324" y="610292"/>
                  <a:pt x="0" y="582968"/>
                  <a:pt x="0" y="549263"/>
                </a:cubicBezTo>
                <a:lnTo>
                  <a:pt x="0" y="610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95" tIns="101695" rIns="101695" bIns="101695" numCol="1" spcCol="1270" anchor="ctr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a-IR" sz="2200" kern="1200" dirty="0">
                <a:cs typeface="B Nazanin" panose="00000400000000000000" pitchFamily="2" charset="-78"/>
              </a:rPr>
              <a:t>عمل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F05C44D-3E3C-3ADD-3C61-64DD698CCD85}"/>
              </a:ext>
            </a:extLst>
          </p:cNvPr>
          <p:cNvCxnSpPr/>
          <p:nvPr/>
        </p:nvCxnSpPr>
        <p:spPr>
          <a:xfrm>
            <a:off x="2244436" y="2631834"/>
            <a:ext cx="0" cy="171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AAF3C9FF-5A13-3839-5B9E-FEBA42E7B380}"/>
              </a:ext>
            </a:extLst>
          </p:cNvPr>
          <p:cNvCxnSpPr/>
          <p:nvPr/>
        </p:nvCxnSpPr>
        <p:spPr>
          <a:xfrm rot="5400000">
            <a:off x="2324528" y="2695830"/>
            <a:ext cx="1701868" cy="15738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A3B5F70-1AC8-6AD7-9335-13EDFFB2D290}"/>
              </a:ext>
            </a:extLst>
          </p:cNvPr>
          <p:cNvCxnSpPr/>
          <p:nvPr/>
        </p:nvCxnSpPr>
        <p:spPr>
          <a:xfrm>
            <a:off x="1949800" y="5259185"/>
            <a:ext cx="6828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99E70D78-F115-EC84-1743-D92503C0D9AB}"/>
              </a:ext>
            </a:extLst>
          </p:cNvPr>
          <p:cNvSpPr/>
          <p:nvPr/>
        </p:nvSpPr>
        <p:spPr>
          <a:xfrm>
            <a:off x="4150684" y="5275811"/>
            <a:ext cx="1281244" cy="4322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فعل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6" name="Arrow: Curved Up 95">
            <a:extLst>
              <a:ext uri="{FF2B5EF4-FFF2-40B4-BE49-F238E27FC236}">
                <a16:creationId xmlns:a16="http://schemas.microsoft.com/office/drawing/2014/main" id="{B5CCC711-0479-B95B-4BC2-C3550AD7F4DF}"/>
              </a:ext>
            </a:extLst>
          </p:cNvPr>
          <p:cNvSpPr/>
          <p:nvPr/>
        </p:nvSpPr>
        <p:spPr>
          <a:xfrm rot="16200000">
            <a:off x="8978679" y="2826770"/>
            <a:ext cx="3273473" cy="726832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EB3AF91-E363-15F4-D948-2BC6F91F6A50}"/>
              </a:ext>
            </a:extLst>
          </p:cNvPr>
          <p:cNvSpPr/>
          <p:nvPr/>
        </p:nvSpPr>
        <p:spPr>
          <a:xfrm>
            <a:off x="387927" y="504305"/>
            <a:ext cx="1396538" cy="63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علم و ادراک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B427CC0-B21B-417C-C145-A9559195B36E}"/>
              </a:ext>
            </a:extLst>
          </p:cNvPr>
          <p:cNvSpPr/>
          <p:nvPr/>
        </p:nvSpPr>
        <p:spPr>
          <a:xfrm>
            <a:off x="10253830" y="5392189"/>
            <a:ext cx="1396538" cy="63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عمل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72B94B8-F4C2-68EE-87FD-591233ACBA6F}"/>
              </a:ext>
            </a:extLst>
          </p:cNvPr>
          <p:cNvSpPr/>
          <p:nvPr/>
        </p:nvSpPr>
        <p:spPr>
          <a:xfrm>
            <a:off x="4772646" y="3040024"/>
            <a:ext cx="2216727" cy="7148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توجه نفسانی</a:t>
            </a:r>
            <a:endParaRPr lang="fa-IR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8C5ABEC-B29A-66EC-D333-E8245E24C2F2}"/>
              </a:ext>
            </a:extLst>
          </p:cNvPr>
          <p:cNvSpPr/>
          <p:nvPr/>
        </p:nvSpPr>
        <p:spPr>
          <a:xfrm>
            <a:off x="352436" y="1254245"/>
            <a:ext cx="152954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قوای گیرنده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CE59CA-A864-E2A7-A7C6-C8972F97FD17}"/>
              </a:ext>
            </a:extLst>
          </p:cNvPr>
          <p:cNvSpPr/>
          <p:nvPr/>
        </p:nvSpPr>
        <p:spPr>
          <a:xfrm>
            <a:off x="10187328" y="4906479"/>
            <a:ext cx="152954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قوای ابراز کننده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BDF7A493-494F-C00F-2392-600C87E4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28" y="2943179"/>
            <a:ext cx="9872871" cy="724593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کمال انسان در این است که در علم و عمل تجلی دهنده اسما الهی شده و مقام خلیفه </a:t>
            </a:r>
            <a:r>
              <a:rPr lang="fa-IR" dirty="0" err="1">
                <a:cs typeface="B Nazanin" panose="00000400000000000000" pitchFamily="2" charset="-78"/>
              </a:rPr>
              <a:t>اللهی</a:t>
            </a:r>
            <a:r>
              <a:rPr lang="fa-IR" dirty="0">
                <a:cs typeface="B Nazanin" panose="00000400000000000000" pitchFamily="2" charset="-78"/>
              </a:rPr>
              <a:t> را در خود آشکار نماید.</a:t>
            </a:r>
          </a:p>
          <a:p>
            <a:pPr marL="4572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4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50" grpId="0" animBg="1"/>
      <p:bldP spid="51" grpId="0" animBg="1"/>
      <p:bldP spid="112" grpId="0" animBg="1"/>
      <p:bldP spid="113" grpId="0" animBg="1"/>
      <p:bldP spid="90" grpId="0" animBg="1"/>
      <p:bldP spid="96" grpId="0" animBg="1"/>
      <p:bldP spid="97" grpId="0" animBg="1"/>
      <p:bldP spid="98" grpId="0" animBg="1"/>
      <p:bldP spid="99" grpId="1" animBg="1"/>
      <p:bldP spid="100" grpId="0" animBg="1"/>
      <p:bldP spid="101" grpId="0" animBg="1"/>
      <p:bldP spid="115" grpId="0" uiExpand="1" build="p" animBg="1"/>
      <p:bldP spid="115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1469-320A-AF39-3A96-4300E7EC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حواس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94B8-EEFF-CA57-5F10-1C0F45A7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شروع و تولد علم 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لمس و مشاهده محیط بیرون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 کردن قوای حسی، استفاده درست از آن ها،  پاک کردن محیط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عملشان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153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CC25-2A27-ECF7-2525-74128846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خیال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30EE-F1CC-BE93-89D7-E6CCDF06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قدرت درک، بینایی، شنوایی، چشیدن و... در عالم مثال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تصاویر را پرداخت کند و با خلاقیت خود، تصاویر جدید بسازد</a:t>
            </a: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بازسازی صحنه های داستان و ایجاد صحنه های جدید برای آن را می دهد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فرد می تواند برای فهم بهتر مطالب خود را به جای شخصیت های داستان قرار دهد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بررسی حالات مختلف یک اتفاق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منظرهای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مختلف </a:t>
            </a: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آیات بهشت و جهنم در بالا بردن قوه خیال و رساندن این قوه به شهود بسیار موثر هستند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911819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1146</Words>
  <Application>Microsoft Office PowerPoint</Application>
  <PresentationFormat>Widescreen</PresentationFormat>
  <Paragraphs>114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Basis</vt:lpstr>
      <vt:lpstr>تبیین عناصر ساختار وجودی انسان</vt:lpstr>
      <vt:lpstr>مسیر تحقق</vt:lpstr>
      <vt:lpstr>PowerPoint Presentation</vt:lpstr>
      <vt:lpstr>ریشه مشکلات در کجاست؟</vt:lpstr>
      <vt:lpstr>دفترچه راهنما</vt:lpstr>
      <vt:lpstr>حقیقت انسان نه مذکر و نه مونث!</vt:lpstr>
      <vt:lpstr>PowerPoint Presentation</vt:lpstr>
      <vt:lpstr>حواس</vt:lpstr>
      <vt:lpstr>خیال</vt:lpstr>
      <vt:lpstr>وهم</vt:lpstr>
      <vt:lpstr>تفکر</vt:lpstr>
      <vt:lpstr>عقل</vt:lpstr>
      <vt:lpstr>الهام</vt:lpstr>
      <vt:lpstr>ایمان</vt:lpstr>
      <vt:lpstr>فعل</vt:lpstr>
      <vt:lpstr>توجه نفسانی</vt:lpstr>
      <vt:lpstr>اللهم صل علی محمد و آل محمد و عجل فرجهم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تبیین عناصر ساختار وجودی انسان</dc:title>
  <dc:creator>Rahimi</dc:creator>
  <cp:lastModifiedBy>Rahimi</cp:lastModifiedBy>
  <cp:revision>12</cp:revision>
  <dcterms:created xsi:type="dcterms:W3CDTF">2023-08-03T21:06:30Z</dcterms:created>
  <dcterms:modified xsi:type="dcterms:W3CDTF">2023-08-04T07:56:48Z</dcterms:modified>
</cp:coreProperties>
</file>